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F245AC-6ED1-4C98-AF93-C08F3952656B}" v="5" dt="2024-09-29T06:49:53.1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29" autoAdjust="0"/>
    <p:restoredTop sz="94660"/>
  </p:normalViewPr>
  <p:slideViewPr>
    <p:cSldViewPr snapToGrid="0">
      <p:cViewPr varScale="1">
        <p:scale>
          <a:sx n="67" d="100"/>
          <a:sy n="67" d="100"/>
        </p:scale>
        <p:origin x="90" y="3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thana Jaya Mary" userId="ff8cf4e061f80c22" providerId="LiveId" clId="{C5F245AC-6ED1-4C98-AF93-C08F3952656B}"/>
    <pc:docChg chg="undo custSel addSld modSld">
      <pc:chgData name="Sathana Jaya Mary" userId="ff8cf4e061f80c22" providerId="LiveId" clId="{C5F245AC-6ED1-4C98-AF93-C08F3952656B}" dt="2024-09-29T06:49:59.872" v="677"/>
      <pc:docMkLst>
        <pc:docMk/>
      </pc:docMkLst>
      <pc:sldChg chg="addSp delSp delDesignElem">
        <pc:chgData name="Sathana Jaya Mary" userId="ff8cf4e061f80c22" providerId="LiveId" clId="{C5F245AC-6ED1-4C98-AF93-C08F3952656B}" dt="2024-09-29T06:49:53.145" v="675"/>
        <pc:sldMkLst>
          <pc:docMk/>
          <pc:sldMk cId="1329061267" sldId="256"/>
        </pc:sldMkLst>
        <pc:spChg chg="add del">
          <ac:chgData name="Sathana Jaya Mary" userId="ff8cf4e061f80c22" providerId="LiveId" clId="{C5F245AC-6ED1-4C98-AF93-C08F3952656B}" dt="2024-09-29T06:49:53.145" v="675"/>
          <ac:spMkLst>
            <pc:docMk/>
            <pc:sldMk cId="1329061267" sldId="256"/>
            <ac:spMk id="18" creationId="{8C790BE2-4E4F-4AAF-81A2-4A6F4885EBE6}"/>
          </ac:spMkLst>
        </pc:spChg>
        <pc:spChg chg="add del">
          <ac:chgData name="Sathana Jaya Mary" userId="ff8cf4e061f80c22" providerId="LiveId" clId="{C5F245AC-6ED1-4C98-AF93-C08F3952656B}" dt="2024-09-29T06:49:53.145" v="675"/>
          <ac:spMkLst>
            <pc:docMk/>
            <pc:sldMk cId="1329061267" sldId="256"/>
            <ac:spMk id="20" creationId="{D28B54C3-B57B-472A-B96E-1FCB67093DC2}"/>
          </ac:spMkLst>
        </pc:spChg>
        <pc:spChg chg="add del">
          <ac:chgData name="Sathana Jaya Mary" userId="ff8cf4e061f80c22" providerId="LiveId" clId="{C5F245AC-6ED1-4C98-AF93-C08F3952656B}" dt="2024-09-29T06:49:53.145" v="675"/>
          <ac:spMkLst>
            <pc:docMk/>
            <pc:sldMk cId="1329061267" sldId="256"/>
            <ac:spMk id="22" creationId="{7DB3C429-F8DA-49B9-AF84-21996FCF78B5}"/>
          </ac:spMkLst>
        </pc:spChg>
        <pc:spChg chg="add del">
          <ac:chgData name="Sathana Jaya Mary" userId="ff8cf4e061f80c22" providerId="LiveId" clId="{C5F245AC-6ED1-4C98-AF93-C08F3952656B}" dt="2024-09-29T06:49:53.145" v="675"/>
          <ac:spMkLst>
            <pc:docMk/>
            <pc:sldMk cId="1329061267" sldId="256"/>
            <ac:spMk id="24" creationId="{C4C9F2B0-1044-46EB-8AEB-C3BFFDE6C2CC}"/>
          </ac:spMkLst>
        </pc:spChg>
        <pc:spChg chg="add del">
          <ac:chgData name="Sathana Jaya Mary" userId="ff8cf4e061f80c22" providerId="LiveId" clId="{C5F245AC-6ED1-4C98-AF93-C08F3952656B}" dt="2024-09-29T06:49:53.145" v="675"/>
          <ac:spMkLst>
            <pc:docMk/>
            <pc:sldMk cId="1329061267" sldId="256"/>
            <ac:spMk id="26" creationId="{32B3ACB3-D689-442E-8A40-8680B0FEB8A2}"/>
          </ac:spMkLst>
        </pc:spChg>
      </pc:sldChg>
      <pc:sldChg chg="modSp mod">
        <pc:chgData name="Sathana Jaya Mary" userId="ff8cf4e061f80c22" providerId="LiveId" clId="{C5F245AC-6ED1-4C98-AF93-C08F3952656B}" dt="2024-09-25T11:30:18.537" v="274" actId="14100"/>
        <pc:sldMkLst>
          <pc:docMk/>
          <pc:sldMk cId="2524568333" sldId="257"/>
        </pc:sldMkLst>
        <pc:spChg chg="mod">
          <ac:chgData name="Sathana Jaya Mary" userId="ff8cf4e061f80c22" providerId="LiveId" clId="{C5F245AC-6ED1-4C98-AF93-C08F3952656B}" dt="2024-09-25T11:30:18.537" v="274" actId="14100"/>
          <ac:spMkLst>
            <pc:docMk/>
            <pc:sldMk cId="2524568333" sldId="257"/>
            <ac:spMk id="11" creationId="{E6DDCE93-1E1B-B4D7-56CE-0FAEE10D82D1}"/>
          </ac:spMkLst>
        </pc:spChg>
      </pc:sldChg>
      <pc:sldChg chg="addSp delSp modSp mod">
        <pc:chgData name="Sathana Jaya Mary" userId="ff8cf4e061f80c22" providerId="LiveId" clId="{C5F245AC-6ED1-4C98-AF93-C08F3952656B}" dt="2024-09-25T11:32:08.513" v="534" actId="14100"/>
        <pc:sldMkLst>
          <pc:docMk/>
          <pc:sldMk cId="2114963549" sldId="258"/>
        </pc:sldMkLst>
        <pc:spChg chg="mod">
          <ac:chgData name="Sathana Jaya Mary" userId="ff8cf4e061f80c22" providerId="LiveId" clId="{C5F245AC-6ED1-4C98-AF93-C08F3952656B}" dt="2024-09-25T11:20:45.229" v="180" actId="14100"/>
          <ac:spMkLst>
            <pc:docMk/>
            <pc:sldMk cId="2114963549" sldId="258"/>
            <ac:spMk id="2" creationId="{701D11B7-EE0F-4A66-63E8-E86608FE4AA0}"/>
          </ac:spMkLst>
        </pc:spChg>
        <pc:spChg chg="add del mod">
          <ac:chgData name="Sathana Jaya Mary" userId="ff8cf4e061f80c22" providerId="LiveId" clId="{C5F245AC-6ED1-4C98-AF93-C08F3952656B}" dt="2024-09-25T11:14:34.892" v="10" actId="22"/>
          <ac:spMkLst>
            <pc:docMk/>
            <pc:sldMk cId="2114963549" sldId="258"/>
            <ac:spMk id="4" creationId="{2736BD33-1751-4258-50A7-A9DFF0E6BDB3}"/>
          </ac:spMkLst>
        </pc:spChg>
        <pc:spChg chg="mod">
          <ac:chgData name="Sathana Jaya Mary" userId="ff8cf4e061f80c22" providerId="LiveId" clId="{C5F245AC-6ED1-4C98-AF93-C08F3952656B}" dt="2024-09-25T11:32:08.513" v="534" actId="14100"/>
          <ac:spMkLst>
            <pc:docMk/>
            <pc:sldMk cId="2114963549" sldId="258"/>
            <ac:spMk id="7" creationId="{0B768326-84F9-D0DA-C6D3-51D75CD899F4}"/>
          </ac:spMkLst>
        </pc:spChg>
        <pc:spChg chg="add del">
          <ac:chgData name="Sathana Jaya Mary" userId="ff8cf4e061f80c22" providerId="LiveId" clId="{C5F245AC-6ED1-4C98-AF93-C08F3952656B}" dt="2024-09-25T11:19:39.431" v="172" actId="22"/>
          <ac:spMkLst>
            <pc:docMk/>
            <pc:sldMk cId="2114963549" sldId="258"/>
            <ac:spMk id="8" creationId="{C92214A3-443A-AA75-F820-006A2BE9DB13}"/>
          </ac:spMkLst>
        </pc:spChg>
        <pc:spChg chg="mod">
          <ac:chgData name="Sathana Jaya Mary" userId="ff8cf4e061f80c22" providerId="LiveId" clId="{C5F245AC-6ED1-4C98-AF93-C08F3952656B}" dt="2024-09-25T11:31:40.177" v="528" actId="20577"/>
          <ac:spMkLst>
            <pc:docMk/>
            <pc:sldMk cId="2114963549" sldId="258"/>
            <ac:spMk id="11" creationId="{F5305010-A4FF-6198-0ECF-B57073A1A823}"/>
          </ac:spMkLst>
        </pc:spChg>
        <pc:picChg chg="mod">
          <ac:chgData name="Sathana Jaya Mary" userId="ff8cf4e061f80c22" providerId="LiveId" clId="{C5F245AC-6ED1-4C98-AF93-C08F3952656B}" dt="2024-09-25T11:20:23.274" v="176" actId="14100"/>
          <ac:picMkLst>
            <pc:docMk/>
            <pc:sldMk cId="2114963549" sldId="258"/>
            <ac:picMk id="5" creationId="{6DC72CF6-3E4F-9166-A808-FFA9C48FD9A6}"/>
          </ac:picMkLst>
        </pc:picChg>
      </pc:sldChg>
      <pc:sldChg chg="addSp delSp modSp new mod">
        <pc:chgData name="Sathana Jaya Mary" userId="ff8cf4e061f80c22" providerId="LiveId" clId="{C5F245AC-6ED1-4C98-AF93-C08F3952656B}" dt="2024-09-25T11:29:01.816" v="273" actId="14100"/>
        <pc:sldMkLst>
          <pc:docMk/>
          <pc:sldMk cId="1146909855" sldId="259"/>
        </pc:sldMkLst>
        <pc:spChg chg="mod">
          <ac:chgData name="Sathana Jaya Mary" userId="ff8cf4e061f80c22" providerId="LiveId" clId="{C5F245AC-6ED1-4C98-AF93-C08F3952656B}" dt="2024-09-25T11:26:26.223" v="226" actId="27636"/>
          <ac:spMkLst>
            <pc:docMk/>
            <pc:sldMk cId="1146909855" sldId="259"/>
            <ac:spMk id="2" creationId="{B09FABE7-9E91-BBFB-E878-58E94EB46210}"/>
          </ac:spMkLst>
        </pc:spChg>
        <pc:spChg chg="del mod">
          <ac:chgData name="Sathana Jaya Mary" userId="ff8cf4e061f80c22" providerId="LiveId" clId="{C5F245AC-6ED1-4C98-AF93-C08F3952656B}" dt="2024-09-25T11:24:19.351" v="216" actId="931"/>
          <ac:spMkLst>
            <pc:docMk/>
            <pc:sldMk cId="1146909855" sldId="259"/>
            <ac:spMk id="3" creationId="{1C7FE54D-86E7-91D0-5E21-00BF40B3298E}"/>
          </ac:spMkLst>
        </pc:spChg>
        <pc:spChg chg="add mod">
          <ac:chgData name="Sathana Jaya Mary" userId="ff8cf4e061f80c22" providerId="LiveId" clId="{C5F245AC-6ED1-4C98-AF93-C08F3952656B}" dt="2024-09-25T11:29:01.816" v="273" actId="14100"/>
          <ac:spMkLst>
            <pc:docMk/>
            <pc:sldMk cId="1146909855" sldId="259"/>
            <ac:spMk id="7" creationId="{ACEADE4E-28C1-8B64-849A-69FEEA87DD9F}"/>
          </ac:spMkLst>
        </pc:spChg>
        <pc:picChg chg="add mod">
          <ac:chgData name="Sathana Jaya Mary" userId="ff8cf4e061f80c22" providerId="LiveId" clId="{C5F245AC-6ED1-4C98-AF93-C08F3952656B}" dt="2024-09-25T11:25:00.828" v="224" actId="14100"/>
          <ac:picMkLst>
            <pc:docMk/>
            <pc:sldMk cId="1146909855" sldId="259"/>
            <ac:picMk id="5" creationId="{CFFAEC75-62CC-2F4D-A52D-54E4AE84E077}"/>
          </ac:picMkLst>
        </pc:picChg>
      </pc:sldChg>
      <pc:sldChg chg="modSp new mod">
        <pc:chgData name="Sathana Jaya Mary" userId="ff8cf4e061f80c22" providerId="LiveId" clId="{C5F245AC-6ED1-4C98-AF93-C08F3952656B}" dt="2024-09-29T06:04:34.572" v="565" actId="255"/>
        <pc:sldMkLst>
          <pc:docMk/>
          <pc:sldMk cId="1387599576" sldId="260"/>
        </pc:sldMkLst>
        <pc:spChg chg="mod">
          <ac:chgData name="Sathana Jaya Mary" userId="ff8cf4e061f80c22" providerId="LiveId" clId="{C5F245AC-6ED1-4C98-AF93-C08F3952656B}" dt="2024-09-29T06:01:19.172" v="556" actId="14100"/>
          <ac:spMkLst>
            <pc:docMk/>
            <pc:sldMk cId="1387599576" sldId="260"/>
            <ac:spMk id="2" creationId="{27FC5EBE-2C20-9CBA-9F16-51120487CCBA}"/>
          </ac:spMkLst>
        </pc:spChg>
        <pc:spChg chg="mod">
          <ac:chgData name="Sathana Jaya Mary" userId="ff8cf4e061f80c22" providerId="LiveId" clId="{C5F245AC-6ED1-4C98-AF93-C08F3952656B}" dt="2024-09-29T06:04:34.572" v="565" actId="255"/>
          <ac:spMkLst>
            <pc:docMk/>
            <pc:sldMk cId="1387599576" sldId="260"/>
            <ac:spMk id="3" creationId="{877CA892-F9C9-B480-E429-731C8870E16D}"/>
          </ac:spMkLst>
        </pc:spChg>
      </pc:sldChg>
      <pc:sldChg chg="modSp new mod">
        <pc:chgData name="Sathana Jaya Mary" userId="ff8cf4e061f80c22" providerId="LiveId" clId="{C5F245AC-6ED1-4C98-AF93-C08F3952656B}" dt="2024-09-29T06:09:42.813" v="594"/>
        <pc:sldMkLst>
          <pc:docMk/>
          <pc:sldMk cId="1247744999" sldId="261"/>
        </pc:sldMkLst>
        <pc:spChg chg="mod">
          <ac:chgData name="Sathana Jaya Mary" userId="ff8cf4e061f80c22" providerId="LiveId" clId="{C5F245AC-6ED1-4C98-AF93-C08F3952656B}" dt="2024-09-29T06:09:18.238" v="592" actId="14100"/>
          <ac:spMkLst>
            <pc:docMk/>
            <pc:sldMk cId="1247744999" sldId="261"/>
            <ac:spMk id="2" creationId="{6A771F08-8306-F2AD-E9C3-961DBBDF23CA}"/>
          </ac:spMkLst>
        </pc:spChg>
        <pc:spChg chg="mod">
          <ac:chgData name="Sathana Jaya Mary" userId="ff8cf4e061f80c22" providerId="LiveId" clId="{C5F245AC-6ED1-4C98-AF93-C08F3952656B}" dt="2024-09-29T06:09:42.813" v="594"/>
          <ac:spMkLst>
            <pc:docMk/>
            <pc:sldMk cId="1247744999" sldId="261"/>
            <ac:spMk id="3" creationId="{782DF05A-D52B-556E-13DC-5DCC4A9DBCAC}"/>
          </ac:spMkLst>
        </pc:spChg>
      </pc:sldChg>
      <pc:sldChg chg="modSp new mod">
        <pc:chgData name="Sathana Jaya Mary" userId="ff8cf4e061f80c22" providerId="LiveId" clId="{C5F245AC-6ED1-4C98-AF93-C08F3952656B}" dt="2024-09-29T06:49:53.145" v="675"/>
        <pc:sldMkLst>
          <pc:docMk/>
          <pc:sldMk cId="3308935181" sldId="262"/>
        </pc:sldMkLst>
        <pc:spChg chg="mod">
          <ac:chgData name="Sathana Jaya Mary" userId="ff8cf4e061f80c22" providerId="LiveId" clId="{C5F245AC-6ED1-4C98-AF93-C08F3952656B}" dt="2024-09-29T06:49:50.959" v="673"/>
          <ac:spMkLst>
            <pc:docMk/>
            <pc:sldMk cId="3308935181" sldId="262"/>
            <ac:spMk id="2" creationId="{69FCA8A6-5BB2-1901-7E0C-D731DCA5B5E4}"/>
          </ac:spMkLst>
        </pc:spChg>
        <pc:spChg chg="mod">
          <ac:chgData name="Sathana Jaya Mary" userId="ff8cf4e061f80c22" providerId="LiveId" clId="{C5F245AC-6ED1-4C98-AF93-C08F3952656B}" dt="2024-09-29T06:49:53.145" v="675"/>
          <ac:spMkLst>
            <pc:docMk/>
            <pc:sldMk cId="3308935181" sldId="262"/>
            <ac:spMk id="3" creationId="{E75D0C03-138A-B748-146A-FE226A214FB2}"/>
          </ac:spMkLst>
        </pc:spChg>
      </pc:sldChg>
      <pc:sldChg chg="modSp new mod">
        <pc:chgData name="Sathana Jaya Mary" userId="ff8cf4e061f80c22" providerId="LiveId" clId="{C5F245AC-6ED1-4C98-AF93-C08F3952656B}" dt="2024-09-29T06:49:53.145" v="675"/>
        <pc:sldMkLst>
          <pc:docMk/>
          <pc:sldMk cId="2321860664" sldId="263"/>
        </pc:sldMkLst>
        <pc:spChg chg="mod">
          <ac:chgData name="Sathana Jaya Mary" userId="ff8cf4e061f80c22" providerId="LiveId" clId="{C5F245AC-6ED1-4C98-AF93-C08F3952656B}" dt="2024-09-29T06:46:47.811" v="636" actId="27636"/>
          <ac:spMkLst>
            <pc:docMk/>
            <pc:sldMk cId="2321860664" sldId="263"/>
            <ac:spMk id="2" creationId="{4037B088-3C12-DAA1-BD70-4428F825AF1D}"/>
          </ac:spMkLst>
        </pc:spChg>
        <pc:spChg chg="mod">
          <ac:chgData name="Sathana Jaya Mary" userId="ff8cf4e061f80c22" providerId="LiveId" clId="{C5F245AC-6ED1-4C98-AF93-C08F3952656B}" dt="2024-09-29T06:49:53.145" v="675"/>
          <ac:spMkLst>
            <pc:docMk/>
            <pc:sldMk cId="2321860664" sldId="263"/>
            <ac:spMk id="3" creationId="{C7C7321A-A1CC-4CA3-C86F-7864279818CC}"/>
          </ac:spMkLst>
        </pc:spChg>
      </pc:sldChg>
      <pc:sldChg chg="addSp modSp new mod setBg addAnim">
        <pc:chgData name="Sathana Jaya Mary" userId="ff8cf4e061f80c22" providerId="LiveId" clId="{C5F245AC-6ED1-4C98-AF93-C08F3952656B}" dt="2024-09-29T06:49:59.872" v="677"/>
        <pc:sldMkLst>
          <pc:docMk/>
          <pc:sldMk cId="2275010508" sldId="264"/>
        </pc:sldMkLst>
        <pc:spChg chg="mod">
          <ac:chgData name="Sathana Jaya Mary" userId="ff8cf4e061f80c22" providerId="LiveId" clId="{C5F245AC-6ED1-4C98-AF93-C08F3952656B}" dt="2024-09-29T06:49:59.825" v="676" actId="26606"/>
          <ac:spMkLst>
            <pc:docMk/>
            <pc:sldMk cId="2275010508" sldId="264"/>
            <ac:spMk id="2" creationId="{BE61DEAE-8357-C1D2-CA28-7377C3790758}"/>
          </ac:spMkLst>
        </pc:spChg>
        <pc:spChg chg="mod">
          <ac:chgData name="Sathana Jaya Mary" userId="ff8cf4e061f80c22" providerId="LiveId" clId="{C5F245AC-6ED1-4C98-AF93-C08F3952656B}" dt="2024-09-29T06:49:59.825" v="676" actId="26606"/>
          <ac:spMkLst>
            <pc:docMk/>
            <pc:sldMk cId="2275010508" sldId="264"/>
            <ac:spMk id="3" creationId="{7CFD081A-6ACB-8FD9-6305-ED89FE445C70}"/>
          </ac:spMkLst>
        </pc:spChg>
        <pc:spChg chg="add">
          <ac:chgData name="Sathana Jaya Mary" userId="ff8cf4e061f80c22" providerId="LiveId" clId="{C5F245AC-6ED1-4C98-AF93-C08F3952656B}" dt="2024-09-29T06:49:59.825" v="676" actId="26606"/>
          <ac:spMkLst>
            <pc:docMk/>
            <pc:sldMk cId="2275010508" sldId="264"/>
            <ac:spMk id="8" creationId="{7404E292-5FAB-47E8-A663-A07530CED8FF}"/>
          </ac:spMkLst>
        </pc:spChg>
        <pc:spChg chg="add">
          <ac:chgData name="Sathana Jaya Mary" userId="ff8cf4e061f80c22" providerId="LiveId" clId="{C5F245AC-6ED1-4C98-AF93-C08F3952656B}" dt="2024-09-29T06:49:59.825" v="676" actId="26606"/>
          <ac:spMkLst>
            <pc:docMk/>
            <pc:sldMk cId="2275010508" sldId="264"/>
            <ac:spMk id="10" creationId="{D80FF8ED-64CE-400C-A4D5-9F943FC264DE}"/>
          </ac:spMkLst>
        </pc:spChg>
        <pc:spChg chg="add">
          <ac:chgData name="Sathana Jaya Mary" userId="ff8cf4e061f80c22" providerId="LiveId" clId="{C5F245AC-6ED1-4C98-AF93-C08F3952656B}" dt="2024-09-29T06:49:59.825" v="676" actId="26606"/>
          <ac:spMkLst>
            <pc:docMk/>
            <pc:sldMk cId="2275010508" sldId="264"/>
            <ac:spMk id="12" creationId="{568868AD-100D-45F3-B11E-8A2936712B9E}"/>
          </ac:spMkLst>
        </pc:spChg>
        <pc:spChg chg="add">
          <ac:chgData name="Sathana Jaya Mary" userId="ff8cf4e061f80c22" providerId="LiveId" clId="{C5F245AC-6ED1-4C98-AF93-C08F3952656B}" dt="2024-09-29T06:49:59.825" v="676" actId="26606"/>
          <ac:spMkLst>
            <pc:docMk/>
            <pc:sldMk cId="2275010508" sldId="264"/>
            <ac:spMk id="14" creationId="{714742CC-05F9-44AC-AF98-AB6EF810E47D}"/>
          </ac:spMkLst>
        </pc:spChg>
        <pc:spChg chg="add">
          <ac:chgData name="Sathana Jaya Mary" userId="ff8cf4e061f80c22" providerId="LiveId" clId="{C5F245AC-6ED1-4C98-AF93-C08F3952656B}" dt="2024-09-29T06:49:59.825" v="676" actId="26606"/>
          <ac:spMkLst>
            <pc:docMk/>
            <pc:sldMk cId="2275010508" sldId="264"/>
            <ac:spMk id="16" creationId="{853C77DB-C7E3-4B1F-9AD0-1EB2982A8659}"/>
          </ac:spMkLst>
        </pc:spChg>
      </pc:sldChg>
    </pc:docChg>
  </pc:docChgLst>
</pc:chgInfo>
</file>

<file path=ppt/media/image1.jpeg>
</file>

<file path=ppt/media/image2.jp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74CB-3709-4ACF-BB61-29ADEA3D41BE}"/>
              </a:ext>
            </a:extLst>
          </p:cNvPr>
          <p:cNvSpPr>
            <a:spLocks noGrp="1"/>
          </p:cNvSpPr>
          <p:nvPr>
            <p:ph type="ctrTitle"/>
          </p:nvPr>
        </p:nvSpPr>
        <p:spPr>
          <a:xfrm>
            <a:off x="1524000" y="1033272"/>
            <a:ext cx="9144000" cy="2478024"/>
          </a:xfrm>
        </p:spPr>
        <p:txBody>
          <a:bodyPr lIns="0" tIns="0" rIns="0" bIns="0" anchor="b">
            <a:noAutofit/>
          </a:bodyPr>
          <a:lstStyle>
            <a:lvl1pPr algn="ctr">
              <a:defRPr sz="4000" spc="750" baseline="0"/>
            </a:lvl1pPr>
          </a:lstStyle>
          <a:p>
            <a:r>
              <a:rPr lang="en-US" dirty="0"/>
              <a:t>Click to edit Master title style</a:t>
            </a:r>
          </a:p>
        </p:txBody>
      </p:sp>
      <p:sp>
        <p:nvSpPr>
          <p:cNvPr id="3" name="Subtitle 2">
            <a:extLst>
              <a:ext uri="{FF2B5EF4-FFF2-40B4-BE49-F238E27FC236}">
                <a16:creationId xmlns:a16="http://schemas.microsoft.com/office/drawing/2014/main" id="{E06DA6BE-9B64-48FC-92D1-EF0D426A3974}"/>
              </a:ext>
            </a:extLst>
          </p:cNvPr>
          <p:cNvSpPr>
            <a:spLocks noGrp="1"/>
          </p:cNvSpPr>
          <p:nvPr>
            <p:ph type="subTitle" idx="1"/>
          </p:nvPr>
        </p:nvSpPr>
        <p:spPr>
          <a:xfrm>
            <a:off x="1524000" y="3822192"/>
            <a:ext cx="9144000" cy="1435608"/>
          </a:xfrm>
        </p:spPr>
        <p:txBody>
          <a:bodyPr lIns="0" tIns="0" rIns="0" bIns="0">
            <a:normAutofit/>
          </a:bodyPr>
          <a:lstStyle>
            <a:lvl1pPr marL="0" indent="0" algn="ctr">
              <a:lnSpc>
                <a:spcPct val="150000"/>
              </a:lnSpc>
              <a:buNone/>
              <a:defRPr sz="1600" cap="all" spc="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083AE59-8E21-449F-86DA-5BE297010864}"/>
              </a:ext>
            </a:extLst>
          </p:cNvPr>
          <p:cNvSpPr>
            <a:spLocks noGrp="1"/>
          </p:cNvSpPr>
          <p:nvPr>
            <p:ph type="dt" sz="half" idx="10"/>
          </p:nvPr>
        </p:nvSpPr>
        <p:spPr/>
        <p:txBody>
          <a:bodyPr/>
          <a:lstStyle/>
          <a:p>
            <a:fld id="{655A5808-3B61-48CC-92EF-85AC2E0DFA56}" type="datetime2">
              <a:rPr lang="en-US" smtClean="0"/>
              <a:t>Sunday, September 29, 2024</a:t>
            </a:fld>
            <a:endParaRPr lang="en-US"/>
          </a:p>
        </p:txBody>
      </p:sp>
      <p:sp>
        <p:nvSpPr>
          <p:cNvPr id="5" name="Footer Placeholder 4">
            <a:extLst>
              <a:ext uri="{FF2B5EF4-FFF2-40B4-BE49-F238E27FC236}">
                <a16:creationId xmlns:a16="http://schemas.microsoft.com/office/drawing/2014/main" id="{4E8CCD60-9970-49FD-8254-21154BAA1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0A488-07A7-42F9-B1DF-68545B75417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8021259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C3B6-2D75-4EC4-9120-88DCE0EA61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4B06CB-A0FE-4499-B674-90C8C281A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FD700-765A-4DE6-A8EC-9D9D92FCBB42}"/>
              </a:ext>
            </a:extLst>
          </p:cNvPr>
          <p:cNvSpPr>
            <a:spLocks noGrp="1"/>
          </p:cNvSpPr>
          <p:nvPr>
            <p:ph type="dt" sz="half" idx="10"/>
          </p:nvPr>
        </p:nvSpPr>
        <p:spPr/>
        <p:txBody>
          <a:bodyPr/>
          <a:lstStyle/>
          <a:p>
            <a:fld id="{735E98AF-4574-4509-BF7A-519ACD5BF826}" type="datetime2">
              <a:rPr lang="en-US" smtClean="0"/>
              <a:t>Sunday, September 29, 2024</a:t>
            </a:fld>
            <a:endParaRPr lang="en-US"/>
          </a:p>
        </p:txBody>
      </p:sp>
      <p:sp>
        <p:nvSpPr>
          <p:cNvPr id="5" name="Footer Placeholder 4">
            <a:extLst>
              <a:ext uri="{FF2B5EF4-FFF2-40B4-BE49-F238E27FC236}">
                <a16:creationId xmlns:a16="http://schemas.microsoft.com/office/drawing/2014/main" id="{0C4664EC-C4B1-4D14-9ED3-14C6CCBF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F5526-E518-4133-9F44-D812576C109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000350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F62998-15B1-4CA8-8C60-7801001F8060}"/>
              </a:ext>
            </a:extLst>
          </p:cNvPr>
          <p:cNvSpPr>
            <a:spLocks noGrp="1"/>
          </p:cNvSpPr>
          <p:nvPr>
            <p:ph type="title" orient="vert"/>
          </p:nvPr>
        </p:nvSpPr>
        <p:spPr>
          <a:xfrm>
            <a:off x="8724900" y="838899"/>
            <a:ext cx="2628900" cy="48493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11AE278-0885-4594-AB09-120344C7D882}"/>
              </a:ext>
            </a:extLst>
          </p:cNvPr>
          <p:cNvSpPr>
            <a:spLocks noGrp="1"/>
          </p:cNvSpPr>
          <p:nvPr>
            <p:ph type="body" orient="vert" idx="1"/>
          </p:nvPr>
        </p:nvSpPr>
        <p:spPr>
          <a:xfrm>
            <a:off x="849235" y="838900"/>
            <a:ext cx="7723265" cy="4849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5B850CC-FB43-4988-8D4E-9C54C20185B4}"/>
              </a:ext>
            </a:extLst>
          </p:cNvPr>
          <p:cNvSpPr>
            <a:spLocks noGrp="1"/>
          </p:cNvSpPr>
          <p:nvPr>
            <p:ph type="dt" sz="half" idx="10"/>
          </p:nvPr>
        </p:nvSpPr>
        <p:spPr/>
        <p:txBody>
          <a:bodyPr/>
          <a:lstStyle/>
          <a:p>
            <a:fld id="{93DD97D4-9636-490F-85D0-E926C2B6F3B1}" type="datetime2">
              <a:rPr lang="en-US" smtClean="0"/>
              <a:t>Sunday, September 29, 2024</a:t>
            </a:fld>
            <a:endParaRPr lang="en-US"/>
          </a:p>
        </p:txBody>
      </p:sp>
      <p:sp>
        <p:nvSpPr>
          <p:cNvPr id="5" name="Footer Placeholder 4">
            <a:extLst>
              <a:ext uri="{FF2B5EF4-FFF2-40B4-BE49-F238E27FC236}">
                <a16:creationId xmlns:a16="http://schemas.microsoft.com/office/drawing/2014/main" id="{47A70300-3853-4FB4-A084-CF6E5CF2B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BAFB0-25AA-4B69-8418-418F47A9270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539661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fld id="{2F3AF3C6-0FD4-4939-991C-00DDE5C56815}" type="datetime2">
              <a:rPr lang="en-US" smtClean="0"/>
              <a:t>Sunday, September 29, 2024</a:t>
            </a:fld>
            <a:endParaRPr lang="en-US"/>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816962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12CB-05D8-4D62-BDC5-812DB6DD04CD}"/>
              </a:ext>
            </a:extLst>
          </p:cNvPr>
          <p:cNvSpPr>
            <a:spLocks noGrp="1"/>
          </p:cNvSpPr>
          <p:nvPr>
            <p:ph type="title"/>
          </p:nvPr>
        </p:nvSpPr>
        <p:spPr>
          <a:xfrm>
            <a:off x="1371600" y="1709738"/>
            <a:ext cx="9966960" cy="2852737"/>
          </a:xfrm>
        </p:spPr>
        <p:txBody>
          <a:bodyPr anchor="b">
            <a:normAutofit/>
          </a:bodyPr>
          <a:lstStyle>
            <a:lvl1pPr>
              <a:lnSpc>
                <a:spcPct val="100000"/>
              </a:lnSpc>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C52F020-8516-4B9E-B455-5731ED6C9E9E}"/>
              </a:ext>
            </a:extLst>
          </p:cNvPr>
          <p:cNvSpPr>
            <a:spLocks noGrp="1"/>
          </p:cNvSpPr>
          <p:nvPr>
            <p:ph type="body" idx="1"/>
          </p:nvPr>
        </p:nvSpPr>
        <p:spPr>
          <a:xfrm>
            <a:off x="1371600" y="4974336"/>
            <a:ext cx="9966961" cy="1115568"/>
          </a:xfrm>
        </p:spPr>
        <p:txBody>
          <a:bodyPr>
            <a:normAutofit/>
          </a:bodyPr>
          <a:lstStyle>
            <a:lvl1pPr marL="0" indent="0">
              <a:buNone/>
              <a:defRPr sz="1600" cap="all" spc="6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22993-6E28-44BB-B983-095B476B801A}"/>
              </a:ext>
            </a:extLst>
          </p:cNvPr>
          <p:cNvSpPr>
            <a:spLocks noGrp="1"/>
          </p:cNvSpPr>
          <p:nvPr>
            <p:ph type="dt" sz="half" idx="10"/>
          </p:nvPr>
        </p:nvSpPr>
        <p:spPr/>
        <p:txBody>
          <a:bodyPr/>
          <a:lstStyle/>
          <a:p>
            <a:fld id="{86807482-8128-47C6-A8DD-6452B0291CFF}" type="datetime2">
              <a:rPr lang="en-US" smtClean="0"/>
              <a:t>Sunday, September 29, 2024</a:t>
            </a:fld>
            <a:endParaRPr lang="en-US"/>
          </a:p>
        </p:txBody>
      </p:sp>
      <p:sp>
        <p:nvSpPr>
          <p:cNvPr id="5" name="Footer Placeholder 4">
            <a:extLst>
              <a:ext uri="{FF2B5EF4-FFF2-40B4-BE49-F238E27FC236}">
                <a16:creationId xmlns:a16="http://schemas.microsoft.com/office/drawing/2014/main" id="{FC909971-06C9-462B-81D9-BEF24C708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A076D-47C1-49CD-9A8B-956DB3FC31F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604993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DFBD-F5ED-455C-8AD0-97476A55E3D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30E58C-F463-4D52-9225-9410133113A4}"/>
              </a:ext>
            </a:extLst>
          </p:cNvPr>
          <p:cNvSpPr>
            <a:spLocks noGrp="1"/>
          </p:cNvSpPr>
          <p:nvPr>
            <p:ph sz="half" idx="1"/>
          </p:nvPr>
        </p:nvSpPr>
        <p:spPr>
          <a:xfrm>
            <a:off x="1371600" y="2112264"/>
            <a:ext cx="4846320"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AF7BDB4-97FA-485D-A557-6F96692BAC9E}"/>
              </a:ext>
            </a:extLst>
          </p:cNvPr>
          <p:cNvSpPr>
            <a:spLocks noGrp="1"/>
          </p:cNvSpPr>
          <p:nvPr>
            <p:ph sz="half" idx="2"/>
          </p:nvPr>
        </p:nvSpPr>
        <p:spPr>
          <a:xfrm>
            <a:off x="6766560" y="2112265"/>
            <a:ext cx="4846320"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8C50007-C799-4117-8ACD-5EE980E63F17}"/>
              </a:ext>
            </a:extLst>
          </p:cNvPr>
          <p:cNvSpPr>
            <a:spLocks noGrp="1"/>
          </p:cNvSpPr>
          <p:nvPr>
            <p:ph type="dt" sz="half" idx="10"/>
          </p:nvPr>
        </p:nvSpPr>
        <p:spPr/>
        <p:txBody>
          <a:bodyPr/>
          <a:lstStyle/>
          <a:p>
            <a:fld id="{37903F25-275E-41DE-BE3B-EBF0DB49F9B1}" type="datetime2">
              <a:rPr lang="en-US" smtClean="0"/>
              <a:t>Sunday, September 29, 2024</a:t>
            </a:fld>
            <a:endParaRPr lang="en-US"/>
          </a:p>
        </p:txBody>
      </p:sp>
      <p:sp>
        <p:nvSpPr>
          <p:cNvPr id="6" name="Footer Placeholder 5">
            <a:extLst>
              <a:ext uri="{FF2B5EF4-FFF2-40B4-BE49-F238E27FC236}">
                <a16:creationId xmlns:a16="http://schemas.microsoft.com/office/drawing/2014/main" id="{F24E8968-6BAD-4D5A-BF1D-911C7A39C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9D8C08-BF20-4D5E-9004-0C075C36D8A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740604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fld id="{EE475572-4A44-4171-84AA-64D42C8050A6}" type="datetime2">
              <a:rPr lang="en-US" smtClean="0"/>
              <a:t>Sunday, September 29, 2024</a:t>
            </a:fld>
            <a:endParaRPr lang="en-US"/>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9851478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1716-24B0-42CD-95B6-84309259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E3617E-4B11-481F-AC6E-00031790294A}"/>
              </a:ext>
            </a:extLst>
          </p:cNvPr>
          <p:cNvSpPr>
            <a:spLocks noGrp="1"/>
          </p:cNvSpPr>
          <p:nvPr>
            <p:ph type="dt" sz="half" idx="10"/>
          </p:nvPr>
        </p:nvSpPr>
        <p:spPr/>
        <p:txBody>
          <a:bodyPr/>
          <a:lstStyle/>
          <a:p>
            <a:fld id="{C4C1612E-528E-4FD5-9E9E-E15F1108F171}" type="datetime2">
              <a:rPr lang="en-US" smtClean="0"/>
              <a:t>Sunday, September 29, 2024</a:t>
            </a:fld>
            <a:endParaRPr lang="en-US"/>
          </a:p>
        </p:txBody>
      </p:sp>
      <p:sp>
        <p:nvSpPr>
          <p:cNvPr id="4" name="Footer Placeholder 3">
            <a:extLst>
              <a:ext uri="{FF2B5EF4-FFF2-40B4-BE49-F238E27FC236}">
                <a16:creationId xmlns:a16="http://schemas.microsoft.com/office/drawing/2014/main" id="{F6BF19CC-06D3-40E9-81B5-63B457B220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FC312-3AA5-46F7-B701-3D9327A68DB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588134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fld id="{D4F6D862-A06D-436F-A92E-EBAAD50B6E50}" type="datetime2">
              <a:rPr lang="en-US" smtClean="0"/>
              <a:t>Sunday, September 29, 2024</a:t>
            </a:fld>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517945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fld id="{B73E0B7D-2260-4809-8F0A-9E5F3E24F169}" type="datetime2">
              <a:rPr lang="en-US" smtClean="0"/>
              <a:t>Sunday, September 29, 2024</a:t>
            </a:fld>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681435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fld id="{3C8E4735-C637-46A3-94EB-AB3AC4188D2F}" type="datetime2">
              <a:rPr lang="en-US" smtClean="0"/>
              <a:t>Sunday, September 29, 2024</a:t>
            </a:fld>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707341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900" cap="all" spc="300" baseline="0">
                <a:solidFill>
                  <a:srgbClr val="FFFFFF"/>
                </a:solidFill>
              </a:defRPr>
            </a:lvl1pPr>
          </a:lstStyle>
          <a:p>
            <a:fld id="{AE0C963C-C1DB-4AFD-9DDC-0691666BF49B}" type="datetime2">
              <a:rPr lang="en-US" smtClean="0"/>
              <a:pPr/>
              <a:t>Sunday, September 29, 2024</a:t>
            </a:fld>
            <a:endParaRPr lang="en-US" cap="all" dirty="0"/>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900" b="1">
                <a:solidFill>
                  <a:schemeClr val="tx1"/>
                </a:solidFill>
                <a:latin typeface="+mj-lt"/>
              </a:defRPr>
            </a:lvl1pPr>
          </a:lstStyle>
          <a:p>
            <a:pPr algn="l"/>
            <a:endParaRPr lang="en-US"/>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900">
                <a:solidFill>
                  <a:srgbClr val="FFFFFF"/>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3594931779"/>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55" r:id="rId6"/>
    <p:sldLayoutId id="2147483751" r:id="rId7"/>
    <p:sldLayoutId id="2147483752" r:id="rId8"/>
    <p:sldLayoutId id="2147483753" r:id="rId9"/>
    <p:sldLayoutId id="2147483754" r:id="rId10"/>
    <p:sldLayoutId id="2147483756"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0"/>
            <a:ext cx="12191999" cy="6858000"/>
          </a:xfrm>
          <a:prstGeom prst="rect">
            <a:avLst/>
          </a:prstGeom>
          <a:gradFill>
            <a:gsLst>
              <a:gs pos="0">
                <a:schemeClr val="accent5">
                  <a:alpha val="75000"/>
                </a:schemeClr>
              </a:gs>
              <a:gs pos="100000">
                <a:schemeClr val="tx2">
                  <a:lumMod val="50000"/>
                  <a:lumOff val="50000"/>
                  <a:alpha val="48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 y="456773"/>
            <a:ext cx="12191999" cy="6400800"/>
          </a:xfrm>
          <a:prstGeom prst="rect">
            <a:avLst/>
          </a:prstGeom>
          <a:gradFill>
            <a:gsLst>
              <a:gs pos="0">
                <a:schemeClr val="accent5">
                  <a:alpha val="37000"/>
                </a:schemeClr>
              </a:gs>
              <a:gs pos="92000">
                <a:schemeClr val="accent2">
                  <a:alpha val="7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96001" cy="6858000"/>
          </a:xfrm>
          <a:prstGeom prst="rect">
            <a:avLst/>
          </a:prstGeom>
          <a:gradFill>
            <a:gsLst>
              <a:gs pos="13000">
                <a:schemeClr val="accent2">
                  <a:alpha val="61000"/>
                </a:schemeClr>
              </a:gs>
              <a:gs pos="99000">
                <a:schemeClr val="accent4"/>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B1AA34-D108-984D-EFF2-40FAB368D511}"/>
              </a:ext>
            </a:extLst>
          </p:cNvPr>
          <p:cNvSpPr>
            <a:spLocks noGrp="1"/>
          </p:cNvSpPr>
          <p:nvPr>
            <p:ph type="ctrTitle"/>
          </p:nvPr>
        </p:nvSpPr>
        <p:spPr>
          <a:xfrm>
            <a:off x="782918" y="1028700"/>
            <a:ext cx="10614211" cy="1018408"/>
          </a:xfrm>
        </p:spPr>
        <p:txBody>
          <a:bodyPr>
            <a:normAutofit/>
          </a:bodyPr>
          <a:lstStyle/>
          <a:p>
            <a:r>
              <a:rPr lang="en-IN" dirty="0">
                <a:solidFill>
                  <a:schemeClr val="accent6"/>
                </a:solidFill>
              </a:rPr>
              <a:t>Myntra Analysis</a:t>
            </a:r>
          </a:p>
        </p:txBody>
      </p:sp>
      <p:sp>
        <p:nvSpPr>
          <p:cNvPr id="26" name="Freeform: Shape 25">
            <a:extLst>
              <a:ext uri="{FF2B5EF4-FFF2-40B4-BE49-F238E27FC236}">
                <a16:creationId xmlns:a16="http://schemas.microsoft.com/office/drawing/2014/main" id="{32B3ACB3-D689-442E-8A40-8680B0FEB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7000">
                <a:schemeClr val="accent4">
                  <a:lumMod val="60000"/>
                  <a:lumOff val="40000"/>
                  <a:alpha val="3000"/>
                </a:schemeClr>
              </a:gs>
              <a:gs pos="100000">
                <a:schemeClr val="bg1">
                  <a:alpha val="16000"/>
                </a:schemeClr>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itle 2">
            <a:extLst>
              <a:ext uri="{FF2B5EF4-FFF2-40B4-BE49-F238E27FC236}">
                <a16:creationId xmlns:a16="http://schemas.microsoft.com/office/drawing/2014/main" id="{5914E64C-16EF-C689-D163-FF6F57831AF0}"/>
              </a:ext>
            </a:extLst>
          </p:cNvPr>
          <p:cNvSpPr>
            <a:spLocks noGrp="1"/>
          </p:cNvSpPr>
          <p:nvPr>
            <p:ph type="subTitle" idx="1"/>
          </p:nvPr>
        </p:nvSpPr>
        <p:spPr>
          <a:xfrm>
            <a:off x="1524000" y="2408518"/>
            <a:ext cx="9144000" cy="581817"/>
          </a:xfrm>
        </p:spPr>
        <p:txBody>
          <a:bodyPr>
            <a:normAutofit/>
          </a:bodyPr>
          <a:lstStyle/>
          <a:p>
            <a:r>
              <a:rPr lang="en-IN" sz="1400" dirty="0">
                <a:solidFill>
                  <a:schemeClr val="bg1"/>
                </a:solidFill>
              </a:rPr>
              <a:t>Sathana Jaya Mary |MBE11</a:t>
            </a:r>
          </a:p>
        </p:txBody>
      </p:sp>
      <p:pic>
        <p:nvPicPr>
          <p:cNvPr id="4" name="Picture 3" descr="Abstract red geometric pattern">
            <a:extLst>
              <a:ext uri="{FF2B5EF4-FFF2-40B4-BE49-F238E27FC236}">
                <a16:creationId xmlns:a16="http://schemas.microsoft.com/office/drawing/2014/main" id="{7A3AFD91-18BA-08FE-D8A2-6390531B8402}"/>
              </a:ext>
            </a:extLst>
          </p:cNvPr>
          <p:cNvPicPr>
            <a:picLocks noChangeAspect="1"/>
          </p:cNvPicPr>
          <p:nvPr/>
        </p:nvPicPr>
        <p:blipFill>
          <a:blip r:embed="rId2"/>
          <a:srcRect t="15072" r="1" b="15073"/>
          <a:stretch/>
        </p:blipFill>
        <p:spPr>
          <a:xfrm>
            <a:off x="2343302" y="3351745"/>
            <a:ext cx="7519558" cy="3506255"/>
          </a:xfrm>
          <a:custGeom>
            <a:avLst/>
            <a:gdLst/>
            <a:ahLst/>
            <a:cxnLst/>
            <a:rect l="l" t="t" r="r" b="b"/>
            <a:pathLst>
              <a:path w="7519558" h="3506255">
                <a:moveTo>
                  <a:pt x="3759779" y="0"/>
                </a:moveTo>
                <a:cubicBezTo>
                  <a:pt x="5713450" y="0"/>
                  <a:pt x="7320331" y="1484777"/>
                  <a:pt x="7513560" y="3387468"/>
                </a:cubicBezTo>
                <a:lnTo>
                  <a:pt x="7519558" y="3506255"/>
                </a:lnTo>
                <a:lnTo>
                  <a:pt x="0" y="3506255"/>
                </a:lnTo>
                <a:lnTo>
                  <a:pt x="5998" y="3387468"/>
                </a:lnTo>
                <a:cubicBezTo>
                  <a:pt x="199227" y="1484777"/>
                  <a:pt x="1806109" y="0"/>
                  <a:pt x="3759779" y="0"/>
                </a:cubicBezTo>
                <a:close/>
              </a:path>
            </a:pathLst>
          </a:custGeom>
        </p:spPr>
      </p:pic>
    </p:spTree>
    <p:extLst>
      <p:ext uri="{BB962C8B-B14F-4D97-AF65-F5344CB8AC3E}">
        <p14:creationId xmlns:p14="http://schemas.microsoft.com/office/powerpoint/2010/main" val="13290612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8D52C-41AC-E7FC-2A86-D4CE013CE132}"/>
              </a:ext>
            </a:extLst>
          </p:cNvPr>
          <p:cNvSpPr>
            <a:spLocks noGrp="1"/>
          </p:cNvSpPr>
          <p:nvPr>
            <p:ph type="title"/>
          </p:nvPr>
        </p:nvSpPr>
        <p:spPr>
          <a:xfrm>
            <a:off x="889686" y="395416"/>
            <a:ext cx="10723194" cy="1463924"/>
          </a:xfrm>
        </p:spPr>
        <p:txBody>
          <a:bodyPr>
            <a:normAutofit/>
          </a:bodyPr>
          <a:lstStyle/>
          <a:p>
            <a:r>
              <a:rPr lang="en-IN" sz="3200" dirty="0">
                <a:solidFill>
                  <a:schemeClr val="accent6"/>
                </a:solidFill>
              </a:rPr>
              <a:t>Myntra: A Brief Overview</a:t>
            </a:r>
            <a:br>
              <a:rPr lang="en-IN" sz="3200" dirty="0">
                <a:solidFill>
                  <a:schemeClr val="accent6"/>
                </a:solidFill>
              </a:rPr>
            </a:br>
            <a:endParaRPr lang="en-IN" sz="3200" dirty="0">
              <a:solidFill>
                <a:schemeClr val="accent6"/>
              </a:solidFill>
            </a:endParaRPr>
          </a:p>
        </p:txBody>
      </p:sp>
      <p:pic>
        <p:nvPicPr>
          <p:cNvPr id="9" name="Content Placeholder 8" descr="Two people holding hands">
            <a:extLst>
              <a:ext uri="{FF2B5EF4-FFF2-40B4-BE49-F238E27FC236}">
                <a16:creationId xmlns:a16="http://schemas.microsoft.com/office/drawing/2014/main" id="{CEA06177-EA93-B58E-7121-8A94185D111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563232" y="0"/>
            <a:ext cx="3628769" cy="6462584"/>
          </a:xfrm>
        </p:spPr>
      </p:pic>
      <p:sp>
        <p:nvSpPr>
          <p:cNvPr id="11" name="TextBox 10">
            <a:extLst>
              <a:ext uri="{FF2B5EF4-FFF2-40B4-BE49-F238E27FC236}">
                <a16:creationId xmlns:a16="http://schemas.microsoft.com/office/drawing/2014/main" id="{E6DDCE93-1E1B-B4D7-56CE-0FAEE10D82D1}"/>
              </a:ext>
            </a:extLst>
          </p:cNvPr>
          <p:cNvSpPr txBox="1"/>
          <p:nvPr/>
        </p:nvSpPr>
        <p:spPr>
          <a:xfrm>
            <a:off x="889686" y="1859340"/>
            <a:ext cx="7673546" cy="2308324"/>
          </a:xfrm>
          <a:prstGeom prst="rect">
            <a:avLst/>
          </a:prstGeom>
          <a:noFill/>
        </p:spPr>
        <p:txBody>
          <a:bodyPr wrap="square">
            <a:spAutoFit/>
          </a:bodyPr>
          <a:lstStyle/>
          <a:p>
            <a:r>
              <a:rPr lang="en-US" dirty="0"/>
              <a:t>Myntra is one of India's leading online fashion and lifestyle retailers, founded in 2007. It initially focused on personalized gift items but later transitioned to a fashion e-commerce platform. Myntra offers a wide range of products, including clothing, footwear, accessories, and home decor, catering to men, women, and children. The company collaborates with top domestic and international brands, making it a go-to destination for fashion enthusiasts. Acquired by Flipkart in 2014, Myntra has a strong presence in the Indian e-commerce market and is known for its seasonal sales, mobile app, and personalized shopping experience.</a:t>
            </a:r>
            <a:endParaRPr lang="en-IN" dirty="0"/>
          </a:p>
        </p:txBody>
      </p:sp>
    </p:spTree>
    <p:extLst>
      <p:ext uri="{BB962C8B-B14F-4D97-AF65-F5344CB8AC3E}">
        <p14:creationId xmlns:p14="http://schemas.microsoft.com/office/powerpoint/2010/main" val="2524568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D11B7-EE0F-4A66-63E8-E86608FE4AA0}"/>
              </a:ext>
            </a:extLst>
          </p:cNvPr>
          <p:cNvSpPr>
            <a:spLocks noGrp="1"/>
          </p:cNvSpPr>
          <p:nvPr>
            <p:ph type="title"/>
          </p:nvPr>
        </p:nvSpPr>
        <p:spPr>
          <a:xfrm rot="10800000" flipV="1">
            <a:off x="197705" y="1410354"/>
            <a:ext cx="2273646" cy="949787"/>
          </a:xfrm>
        </p:spPr>
        <p:txBody>
          <a:bodyPr>
            <a:normAutofit fontScale="90000"/>
          </a:bodyPr>
          <a:lstStyle/>
          <a:p>
            <a:r>
              <a:rPr lang="en-US" sz="3200" dirty="0">
                <a:solidFill>
                  <a:schemeClr val="accent6"/>
                </a:solidFill>
              </a:rPr>
              <a:t>Business MODEL</a:t>
            </a:r>
            <a:endParaRPr lang="en-IN" sz="3200" dirty="0">
              <a:solidFill>
                <a:schemeClr val="accent6"/>
              </a:solidFill>
            </a:endParaRPr>
          </a:p>
        </p:txBody>
      </p:sp>
      <p:pic>
        <p:nvPicPr>
          <p:cNvPr id="5" name="Content Placeholder 4" descr="Flat lay of gift items">
            <a:extLst>
              <a:ext uri="{FF2B5EF4-FFF2-40B4-BE49-F238E27FC236}">
                <a16:creationId xmlns:a16="http://schemas.microsoft.com/office/drawing/2014/main" id="{6DC72CF6-3E4F-9166-A808-FFA9C48FD9A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44345" y="0"/>
            <a:ext cx="9547654" cy="2690336"/>
          </a:xfrm>
        </p:spPr>
      </p:pic>
      <p:sp>
        <p:nvSpPr>
          <p:cNvPr id="7" name="TextBox 6">
            <a:extLst>
              <a:ext uri="{FF2B5EF4-FFF2-40B4-BE49-F238E27FC236}">
                <a16:creationId xmlns:a16="http://schemas.microsoft.com/office/drawing/2014/main" id="{0B768326-84F9-D0DA-C6D3-51D75CD899F4}"/>
              </a:ext>
            </a:extLst>
          </p:cNvPr>
          <p:cNvSpPr txBox="1"/>
          <p:nvPr/>
        </p:nvSpPr>
        <p:spPr>
          <a:xfrm>
            <a:off x="86495" y="2967335"/>
            <a:ext cx="10725667" cy="2308324"/>
          </a:xfrm>
          <a:prstGeom prst="rect">
            <a:avLst/>
          </a:prstGeom>
          <a:noFill/>
        </p:spPr>
        <p:txBody>
          <a:bodyPr wrap="square">
            <a:spAutoFit/>
          </a:bodyPr>
          <a:lstStyle/>
          <a:p>
            <a:r>
              <a:rPr lang="en-US" dirty="0"/>
              <a:t>Myntra operates on a </a:t>
            </a:r>
            <a:r>
              <a:rPr lang="en-US" b="1" dirty="0"/>
              <a:t>B2C (Business-to-Consumer) e-commerce model</a:t>
            </a:r>
            <a:r>
              <a:rPr lang="en-US" dirty="0"/>
              <a:t>, primarily focusing on fashion and lifestyle products. Myntra has partnered with several key brands to expands its offerings:</a:t>
            </a:r>
          </a:p>
          <a:p>
            <a:r>
              <a:rPr lang="en-US" b="1" dirty="0"/>
              <a:t>1) Blackberrys</a:t>
            </a:r>
            <a:r>
              <a:rPr lang="en-US" dirty="0"/>
              <a:t>: A strategic alliance with this menswear brand allows Myntra to offer </a:t>
            </a:r>
            <a:r>
              <a:rPr lang="en-US" dirty="0" err="1"/>
              <a:t>Blackberrys'</a:t>
            </a:r>
            <a:r>
              <a:rPr lang="en-US" dirty="0"/>
              <a:t> collections, including footwear and accessories​.</a:t>
            </a:r>
          </a:p>
          <a:p>
            <a:r>
              <a:rPr lang="en-US" b="1" dirty="0"/>
              <a:t>2) International Brands</a:t>
            </a:r>
            <a:r>
              <a:rPr lang="en-US" dirty="0"/>
              <a:t>: Partnerships with H&amp;M, Levi’s, and Marks &amp; Spencer strengthen Myntra's fashion lineup.</a:t>
            </a:r>
          </a:p>
          <a:p>
            <a:r>
              <a:rPr lang="en-US" dirty="0"/>
              <a:t>3) </a:t>
            </a:r>
            <a:r>
              <a:rPr lang="en-US" b="1" dirty="0"/>
              <a:t>Home Decor</a:t>
            </a:r>
            <a:r>
              <a:rPr lang="en-US" dirty="0"/>
              <a:t>: Collaborations with brands like Bombay Dyeing and </a:t>
            </a:r>
            <a:r>
              <a:rPr lang="en-US" dirty="0" err="1"/>
              <a:t>D’Decor</a:t>
            </a:r>
            <a:r>
              <a:rPr lang="en-US" dirty="0"/>
              <a:t> help expand Myntra’s home decor segment​.</a:t>
            </a:r>
          </a:p>
          <a:p>
            <a:endParaRPr lang="en-IN" dirty="0"/>
          </a:p>
        </p:txBody>
      </p:sp>
      <p:sp>
        <p:nvSpPr>
          <p:cNvPr id="11" name="TextBox 10">
            <a:extLst>
              <a:ext uri="{FF2B5EF4-FFF2-40B4-BE49-F238E27FC236}">
                <a16:creationId xmlns:a16="http://schemas.microsoft.com/office/drawing/2014/main" id="{F5305010-A4FF-6198-0ECF-B57073A1A823}"/>
              </a:ext>
            </a:extLst>
          </p:cNvPr>
          <p:cNvSpPr txBox="1"/>
          <p:nvPr/>
        </p:nvSpPr>
        <p:spPr>
          <a:xfrm>
            <a:off x="6095999" y="2690336"/>
            <a:ext cx="6096001" cy="369332"/>
          </a:xfrm>
          <a:prstGeom prst="rect">
            <a:avLst/>
          </a:prstGeom>
          <a:noFill/>
        </p:spPr>
        <p:txBody>
          <a:bodyPr wrap="square">
            <a:spAutoFit/>
          </a:bodyPr>
          <a:lstStyle/>
          <a:p>
            <a:endParaRPr lang="en-IN" dirty="0"/>
          </a:p>
        </p:txBody>
      </p:sp>
    </p:spTree>
    <p:extLst>
      <p:ext uri="{BB962C8B-B14F-4D97-AF65-F5344CB8AC3E}">
        <p14:creationId xmlns:p14="http://schemas.microsoft.com/office/powerpoint/2010/main" val="2114963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FABE7-9E91-BBFB-E878-58E94EB46210}"/>
              </a:ext>
            </a:extLst>
          </p:cNvPr>
          <p:cNvSpPr>
            <a:spLocks noGrp="1"/>
          </p:cNvSpPr>
          <p:nvPr>
            <p:ph type="title"/>
          </p:nvPr>
        </p:nvSpPr>
        <p:spPr>
          <a:xfrm>
            <a:off x="128589" y="296563"/>
            <a:ext cx="9029700" cy="489250"/>
          </a:xfrm>
        </p:spPr>
        <p:txBody>
          <a:bodyPr>
            <a:normAutofit fontScale="90000"/>
          </a:bodyPr>
          <a:lstStyle/>
          <a:p>
            <a:r>
              <a:rPr lang="en-US" dirty="0">
                <a:solidFill>
                  <a:schemeClr val="accent6"/>
                </a:solidFill>
              </a:rPr>
              <a:t>Market Growth and Position</a:t>
            </a:r>
            <a:endParaRPr lang="en-IN" dirty="0">
              <a:solidFill>
                <a:schemeClr val="accent6"/>
              </a:solidFill>
            </a:endParaRPr>
          </a:p>
        </p:txBody>
      </p:sp>
      <p:pic>
        <p:nvPicPr>
          <p:cNvPr id="5" name="Content Placeholder 4" descr="Hand and arrows pointing up">
            <a:extLst>
              <a:ext uri="{FF2B5EF4-FFF2-40B4-BE49-F238E27FC236}">
                <a16:creationId xmlns:a16="http://schemas.microsoft.com/office/drawing/2014/main" id="{CFFAEC75-62CC-2F4D-A52D-54E4AE84E07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58288" y="0"/>
            <a:ext cx="3033711" cy="2566989"/>
          </a:xfrm>
        </p:spPr>
      </p:pic>
      <p:sp>
        <p:nvSpPr>
          <p:cNvPr id="7" name="TextBox 6">
            <a:extLst>
              <a:ext uri="{FF2B5EF4-FFF2-40B4-BE49-F238E27FC236}">
                <a16:creationId xmlns:a16="http://schemas.microsoft.com/office/drawing/2014/main" id="{ACEADE4E-28C1-8B64-849A-69FEEA87DD9F}"/>
              </a:ext>
            </a:extLst>
          </p:cNvPr>
          <p:cNvSpPr txBox="1"/>
          <p:nvPr/>
        </p:nvSpPr>
        <p:spPr>
          <a:xfrm>
            <a:off x="0" y="1082377"/>
            <a:ext cx="9029701" cy="5632311"/>
          </a:xfrm>
          <a:prstGeom prst="rect">
            <a:avLst/>
          </a:prstGeom>
          <a:noFill/>
        </p:spPr>
        <p:txBody>
          <a:bodyPr wrap="square">
            <a:spAutoFit/>
          </a:bodyPr>
          <a:lstStyle/>
          <a:p>
            <a:r>
              <a:rPr lang="en-US" b="1" dirty="0"/>
              <a:t>Revenue</a:t>
            </a:r>
            <a:r>
              <a:rPr lang="en-US" dirty="0"/>
              <a:t>: Myntra generated around $3.9 billion in 2023.</a:t>
            </a:r>
          </a:p>
          <a:p>
            <a:endParaRPr lang="en-US" dirty="0"/>
          </a:p>
          <a:p>
            <a:r>
              <a:rPr lang="en-US" b="1" dirty="0"/>
              <a:t>Market Position</a:t>
            </a:r>
            <a:r>
              <a:rPr lang="en-US" dirty="0"/>
              <a:t>: It remains one of India’s top fashion e-commerce platforms with 60+ million monthly users.</a:t>
            </a:r>
          </a:p>
          <a:p>
            <a:endParaRPr lang="en-US" dirty="0"/>
          </a:p>
          <a:p>
            <a:r>
              <a:rPr lang="en-US" b="1" dirty="0"/>
              <a:t>Growth Drivers</a:t>
            </a:r>
            <a:r>
              <a:rPr lang="en-US" dirty="0"/>
              <a:t>: Key revenue comes from marketplace services, logistics, and advertising.</a:t>
            </a:r>
          </a:p>
          <a:p>
            <a:endParaRPr lang="en-US" dirty="0"/>
          </a:p>
          <a:p>
            <a:r>
              <a:rPr lang="en-US" b="1" dirty="0"/>
              <a:t>Technology</a:t>
            </a:r>
            <a:r>
              <a:rPr lang="en-US" dirty="0"/>
              <a:t>: Features like AI-driven customization and virtual trial rooms enhance the user experience​.</a:t>
            </a:r>
          </a:p>
          <a:p>
            <a:endParaRPr lang="en-US" dirty="0"/>
          </a:p>
          <a:p>
            <a:r>
              <a:rPr lang="en-US" b="1" dirty="0"/>
              <a:t>Competition</a:t>
            </a:r>
            <a:r>
              <a:rPr lang="en-US" dirty="0"/>
              <a:t>: Faces strong competition from Amazon, </a:t>
            </a:r>
            <a:r>
              <a:rPr lang="en-US" dirty="0" err="1"/>
              <a:t>Ajio</a:t>
            </a:r>
            <a:r>
              <a:rPr lang="en-US" dirty="0"/>
              <a:t>, and others.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1146909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C5EBE-2C20-9CBA-9F16-51120487CCBA}"/>
              </a:ext>
            </a:extLst>
          </p:cNvPr>
          <p:cNvSpPr>
            <a:spLocks noGrp="1"/>
          </p:cNvSpPr>
          <p:nvPr>
            <p:ph type="title"/>
          </p:nvPr>
        </p:nvSpPr>
        <p:spPr>
          <a:xfrm>
            <a:off x="1371600" y="259492"/>
            <a:ext cx="10241280" cy="729049"/>
          </a:xfrm>
        </p:spPr>
        <p:txBody>
          <a:bodyPr/>
          <a:lstStyle/>
          <a:p>
            <a:r>
              <a:rPr lang="en-IN" dirty="0">
                <a:solidFill>
                  <a:schemeClr val="accent6"/>
                </a:solidFill>
              </a:rPr>
              <a:t>SWOT ANALYSIS</a:t>
            </a:r>
          </a:p>
        </p:txBody>
      </p:sp>
      <p:sp>
        <p:nvSpPr>
          <p:cNvPr id="3" name="Content Placeholder 2">
            <a:extLst>
              <a:ext uri="{FF2B5EF4-FFF2-40B4-BE49-F238E27FC236}">
                <a16:creationId xmlns:a16="http://schemas.microsoft.com/office/drawing/2014/main" id="{877CA892-F9C9-B480-E429-731C8870E16D}"/>
              </a:ext>
            </a:extLst>
          </p:cNvPr>
          <p:cNvSpPr>
            <a:spLocks noGrp="1"/>
          </p:cNvSpPr>
          <p:nvPr>
            <p:ph idx="1"/>
          </p:nvPr>
        </p:nvSpPr>
        <p:spPr>
          <a:xfrm>
            <a:off x="1371600" y="1198605"/>
            <a:ext cx="10241280" cy="4873011"/>
          </a:xfrm>
        </p:spPr>
        <p:txBody>
          <a:bodyPr>
            <a:normAutofit/>
          </a:bodyPr>
          <a:lstStyle/>
          <a:p>
            <a:r>
              <a:rPr lang="en-US" sz="2000" b="1" dirty="0"/>
              <a:t>Strengths</a:t>
            </a:r>
            <a:r>
              <a:rPr lang="en-US" sz="2000" dirty="0"/>
              <a:t>: Leading fashion e-commerce brand with strong logistics, exclusive brand partnerships, and advanced AI-driven personalization.</a:t>
            </a:r>
          </a:p>
          <a:p>
            <a:r>
              <a:rPr lang="en-US" sz="2000" b="1" dirty="0"/>
              <a:t>Weaknesses</a:t>
            </a:r>
            <a:r>
              <a:rPr lang="en-US" sz="2000" dirty="0"/>
              <a:t>: High reliance on discounts, limited offline presence, and challenges with returns and product quality</a:t>
            </a:r>
          </a:p>
          <a:p>
            <a:r>
              <a:rPr lang="en-US" sz="2000" b="1" dirty="0"/>
              <a:t>Opportunities</a:t>
            </a:r>
            <a:r>
              <a:rPr lang="en-US" sz="2000" dirty="0"/>
              <a:t>: Growing online market in Tier 2/3 cities, expansion of private labels, and leveraging sustainability trends.</a:t>
            </a:r>
          </a:p>
          <a:p>
            <a:r>
              <a:rPr lang="en-US" sz="2000" b="1" dirty="0"/>
              <a:t>Threats</a:t>
            </a:r>
            <a:r>
              <a:rPr lang="en-US" sz="2000" dirty="0"/>
              <a:t>: Intense competition, rising costs, evolving consumer preferences, and potential regulatory challenges.</a:t>
            </a:r>
            <a:endParaRPr lang="en-IN" sz="2000" dirty="0"/>
          </a:p>
        </p:txBody>
      </p:sp>
    </p:spTree>
    <p:extLst>
      <p:ext uri="{BB962C8B-B14F-4D97-AF65-F5344CB8AC3E}">
        <p14:creationId xmlns:p14="http://schemas.microsoft.com/office/powerpoint/2010/main" val="1387599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71F08-8306-F2AD-E9C3-961DBBDF23CA}"/>
              </a:ext>
            </a:extLst>
          </p:cNvPr>
          <p:cNvSpPr>
            <a:spLocks noGrp="1"/>
          </p:cNvSpPr>
          <p:nvPr>
            <p:ph type="title"/>
          </p:nvPr>
        </p:nvSpPr>
        <p:spPr>
          <a:xfrm>
            <a:off x="1371600" y="407773"/>
            <a:ext cx="10241280" cy="729048"/>
          </a:xfrm>
        </p:spPr>
        <p:txBody>
          <a:bodyPr/>
          <a:lstStyle/>
          <a:p>
            <a:r>
              <a:rPr lang="en-IN" dirty="0">
                <a:solidFill>
                  <a:schemeClr val="accent6"/>
                </a:solidFill>
              </a:rPr>
              <a:t>Customers and </a:t>
            </a:r>
            <a:r>
              <a:rPr lang="en-IN" dirty="0" err="1">
                <a:solidFill>
                  <a:schemeClr val="accent6"/>
                </a:solidFill>
              </a:rPr>
              <a:t>MyNTRA</a:t>
            </a:r>
            <a:endParaRPr lang="en-IN" dirty="0">
              <a:solidFill>
                <a:schemeClr val="accent6"/>
              </a:solidFill>
            </a:endParaRPr>
          </a:p>
        </p:txBody>
      </p:sp>
      <p:sp>
        <p:nvSpPr>
          <p:cNvPr id="3" name="Content Placeholder 2">
            <a:extLst>
              <a:ext uri="{FF2B5EF4-FFF2-40B4-BE49-F238E27FC236}">
                <a16:creationId xmlns:a16="http://schemas.microsoft.com/office/drawing/2014/main" id="{782DF05A-D52B-556E-13DC-5DCC4A9DBCAC}"/>
              </a:ext>
            </a:extLst>
          </p:cNvPr>
          <p:cNvSpPr>
            <a:spLocks noGrp="1"/>
          </p:cNvSpPr>
          <p:nvPr>
            <p:ph idx="1"/>
          </p:nvPr>
        </p:nvSpPr>
        <p:spPr>
          <a:xfrm>
            <a:off x="1371600" y="1285103"/>
            <a:ext cx="10241280" cy="4786513"/>
          </a:xfrm>
        </p:spPr>
        <p:txBody>
          <a:bodyPr/>
          <a:lstStyle/>
          <a:p>
            <a:r>
              <a:rPr lang="en-US" dirty="0"/>
              <a:t>Customer sentiments around Myntra on social media and reviews often highlight a positive shopping experience due to its wide product range, exclusive brand offerings, and seamless mobile app. Many appreciate the fast delivery and easy return process, though some express frustration with delayed refunds and inconsistent product quality. Discounts and sales are popular, but some customers feel they reduce the perceived value of premium brands. Personalized recommendations are well-received, but customer service can be slow during peak seasons. Overall, while sentiment skews positive, there are concerns about returns and product authenticity in certain cases.</a:t>
            </a:r>
            <a:endParaRPr lang="en-IN" dirty="0"/>
          </a:p>
        </p:txBody>
      </p:sp>
    </p:spTree>
    <p:extLst>
      <p:ext uri="{BB962C8B-B14F-4D97-AF65-F5344CB8AC3E}">
        <p14:creationId xmlns:p14="http://schemas.microsoft.com/office/powerpoint/2010/main" val="12477449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CA8A6-5BB2-1901-7E0C-D731DCA5B5E4}"/>
              </a:ext>
            </a:extLst>
          </p:cNvPr>
          <p:cNvSpPr>
            <a:spLocks noGrp="1"/>
          </p:cNvSpPr>
          <p:nvPr>
            <p:ph type="title"/>
          </p:nvPr>
        </p:nvSpPr>
        <p:spPr>
          <a:xfrm>
            <a:off x="1371600" y="333632"/>
            <a:ext cx="10241280" cy="1037968"/>
          </a:xfrm>
        </p:spPr>
        <p:txBody>
          <a:bodyPr>
            <a:normAutofit fontScale="90000"/>
          </a:bodyPr>
          <a:lstStyle/>
          <a:p>
            <a:r>
              <a:rPr lang="en-US" dirty="0">
                <a:solidFill>
                  <a:schemeClr val="accent6"/>
                </a:solidFill>
              </a:rPr>
              <a:t>Comparative Analysis of Myntra and Its Competitors</a:t>
            </a:r>
            <a:endParaRPr lang="en-IN" dirty="0">
              <a:solidFill>
                <a:schemeClr val="accent6"/>
              </a:solidFill>
            </a:endParaRPr>
          </a:p>
        </p:txBody>
      </p:sp>
      <p:sp>
        <p:nvSpPr>
          <p:cNvPr id="3" name="Content Placeholder 2">
            <a:extLst>
              <a:ext uri="{FF2B5EF4-FFF2-40B4-BE49-F238E27FC236}">
                <a16:creationId xmlns:a16="http://schemas.microsoft.com/office/drawing/2014/main" id="{E75D0C03-138A-B748-146A-FE226A214FB2}"/>
              </a:ext>
            </a:extLst>
          </p:cNvPr>
          <p:cNvSpPr>
            <a:spLocks noGrp="1"/>
          </p:cNvSpPr>
          <p:nvPr>
            <p:ph idx="1"/>
          </p:nvPr>
        </p:nvSpPr>
        <p:spPr>
          <a:xfrm>
            <a:off x="1371600" y="1507524"/>
            <a:ext cx="10241280" cy="4564092"/>
          </a:xfrm>
        </p:spPr>
        <p:txBody>
          <a:bodyPr>
            <a:normAutofit fontScale="85000" lnSpcReduction="10000"/>
          </a:bodyPr>
          <a:lstStyle/>
          <a:p>
            <a:pPr marL="457200" indent="-457200">
              <a:buAutoNum type="arabicPeriod"/>
            </a:pPr>
            <a:r>
              <a:rPr lang="en-US" b="1" dirty="0"/>
              <a:t>Myntra vs Amazon Fashion</a:t>
            </a:r>
            <a:r>
              <a:rPr lang="en-US" dirty="0"/>
              <a:t>: Amazon offers a wider product range across categories, but Myntra provides a more curated fashion-focused experience with exclusive brand tie-ups.</a:t>
            </a:r>
          </a:p>
          <a:p>
            <a:pPr marL="457200" indent="-457200">
              <a:buAutoNum type="arabicPeriod"/>
            </a:pPr>
            <a:r>
              <a:rPr lang="en-US" b="1" dirty="0"/>
              <a:t> Myntra vs </a:t>
            </a:r>
            <a:r>
              <a:rPr lang="en-US" b="1" dirty="0" err="1"/>
              <a:t>Ajio</a:t>
            </a:r>
            <a:r>
              <a:rPr lang="en-US" dirty="0"/>
              <a:t>: Both focus on fashion, but </a:t>
            </a:r>
            <a:r>
              <a:rPr lang="en-US" dirty="0" err="1"/>
              <a:t>Ajio</a:t>
            </a:r>
            <a:r>
              <a:rPr lang="en-US" dirty="0"/>
              <a:t> has a stronger presence in private labels and often offers more competitive pricing.</a:t>
            </a:r>
          </a:p>
          <a:p>
            <a:pPr marL="457200" indent="-457200">
              <a:buAutoNum type="arabicPeriod"/>
            </a:pPr>
            <a:r>
              <a:rPr lang="en-IN" b="1" dirty="0"/>
              <a:t>Myntra vs Tata </a:t>
            </a:r>
            <a:r>
              <a:rPr lang="en-IN" b="1" dirty="0" err="1"/>
              <a:t>Cliq</a:t>
            </a:r>
            <a:r>
              <a:rPr lang="en-IN" dirty="0"/>
              <a:t>: Tata </a:t>
            </a:r>
            <a:r>
              <a:rPr lang="en-IN" dirty="0" err="1"/>
              <a:t>Cliq</a:t>
            </a:r>
            <a:r>
              <a:rPr lang="en-IN" dirty="0"/>
              <a:t> emphasizes premium and luxury brands, while Myntra targets a broader audience with affordable to mid-range fashion.</a:t>
            </a:r>
            <a:endParaRPr lang="en-US" dirty="0"/>
          </a:p>
          <a:p>
            <a:pPr marL="457200" indent="-457200">
              <a:buAutoNum type="arabicPeriod"/>
            </a:pPr>
            <a:r>
              <a:rPr lang="en-US" b="1" dirty="0"/>
              <a:t>Myntra vs Flipkart Fashion</a:t>
            </a:r>
            <a:r>
              <a:rPr lang="en-US" dirty="0"/>
              <a:t>: Flipkart, Myntra's parent company, has a larger user base and more budget-friendly options, while Myntra is known for trendier and more curated fashion.</a:t>
            </a:r>
            <a:r>
              <a:rPr lang="en-US" b="1" dirty="0"/>
              <a:t> </a:t>
            </a:r>
          </a:p>
          <a:p>
            <a:pPr marL="457200" indent="-457200">
              <a:buAutoNum type="arabicPeriod"/>
            </a:pPr>
            <a:r>
              <a:rPr lang="en-US" b="1" dirty="0"/>
              <a:t>Myntra vs </a:t>
            </a:r>
            <a:r>
              <a:rPr lang="en-US" b="1" dirty="0" err="1"/>
              <a:t>Meesho</a:t>
            </a:r>
            <a:r>
              <a:rPr lang="en-US" dirty="0"/>
              <a:t>: </a:t>
            </a:r>
            <a:r>
              <a:rPr lang="en-US" dirty="0" err="1"/>
              <a:t>Meesho</a:t>
            </a:r>
            <a:r>
              <a:rPr lang="en-US" dirty="0"/>
              <a:t> appeals to Tier 2 and Tier 3 cities with its social commerce model and low-cost fashion, whereas Myntra targets a more urban, premium customer base.</a:t>
            </a:r>
          </a:p>
        </p:txBody>
      </p:sp>
    </p:spTree>
    <p:extLst>
      <p:ext uri="{BB962C8B-B14F-4D97-AF65-F5344CB8AC3E}">
        <p14:creationId xmlns:p14="http://schemas.microsoft.com/office/powerpoint/2010/main" val="33089351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7B088-3C12-DAA1-BD70-4428F825AF1D}"/>
              </a:ext>
            </a:extLst>
          </p:cNvPr>
          <p:cNvSpPr>
            <a:spLocks noGrp="1"/>
          </p:cNvSpPr>
          <p:nvPr>
            <p:ph type="title"/>
          </p:nvPr>
        </p:nvSpPr>
        <p:spPr>
          <a:xfrm>
            <a:off x="1371600" y="0"/>
            <a:ext cx="10241280" cy="1742303"/>
          </a:xfrm>
        </p:spPr>
        <p:txBody>
          <a:bodyPr>
            <a:normAutofit/>
          </a:bodyPr>
          <a:lstStyle/>
          <a:p>
            <a:r>
              <a:rPr lang="en-US" dirty="0">
                <a:solidFill>
                  <a:schemeClr val="accent6"/>
                </a:solidFill>
              </a:rPr>
              <a:t>Strategic Recommendations for Improving Myntra's Market </a:t>
            </a:r>
            <a:r>
              <a:rPr lang="en-US" dirty="0" err="1">
                <a:solidFill>
                  <a:schemeClr val="accent6"/>
                </a:solidFill>
              </a:rPr>
              <a:t>PositioN</a:t>
            </a:r>
            <a:endParaRPr lang="en-IN" dirty="0">
              <a:solidFill>
                <a:schemeClr val="accent6"/>
              </a:solidFill>
            </a:endParaRPr>
          </a:p>
        </p:txBody>
      </p:sp>
      <p:sp>
        <p:nvSpPr>
          <p:cNvPr id="3" name="Content Placeholder 2">
            <a:extLst>
              <a:ext uri="{FF2B5EF4-FFF2-40B4-BE49-F238E27FC236}">
                <a16:creationId xmlns:a16="http://schemas.microsoft.com/office/drawing/2014/main" id="{C7C7321A-A1CC-4CA3-C86F-7864279818CC}"/>
              </a:ext>
            </a:extLst>
          </p:cNvPr>
          <p:cNvSpPr>
            <a:spLocks noGrp="1"/>
          </p:cNvSpPr>
          <p:nvPr>
            <p:ph idx="1"/>
          </p:nvPr>
        </p:nvSpPr>
        <p:spPr/>
        <p:txBody>
          <a:bodyPr>
            <a:normAutofit fontScale="92500" lnSpcReduction="20000"/>
          </a:bodyPr>
          <a:lstStyle/>
          <a:p>
            <a:pPr marL="457200" indent="-457200">
              <a:buAutoNum type="arabicPeriod"/>
            </a:pPr>
            <a:r>
              <a:rPr lang="en-US" b="1" dirty="0"/>
              <a:t>Expand Private Labels</a:t>
            </a:r>
            <a:r>
              <a:rPr lang="en-US" dirty="0"/>
              <a:t>: Strengthen Myntra's own brands to improve profit margins and reduce dependence on external brands.</a:t>
            </a:r>
          </a:p>
          <a:p>
            <a:pPr marL="457200" indent="-457200">
              <a:buAutoNum type="arabicPeriod"/>
            </a:pPr>
            <a:r>
              <a:rPr lang="en-US" b="1" dirty="0"/>
              <a:t>Focus on Tier 2 and 3 Markets</a:t>
            </a:r>
            <a:r>
              <a:rPr lang="en-US" dirty="0"/>
              <a:t>: Leverage growth in smaller cities with region-specific marketing and affordable fashion options.</a:t>
            </a:r>
          </a:p>
          <a:p>
            <a:pPr marL="457200" indent="-457200">
              <a:buAutoNum type="arabicPeriod"/>
            </a:pPr>
            <a:r>
              <a:rPr lang="en-US" b="1" dirty="0"/>
              <a:t>Enhance Sustainability Efforts</a:t>
            </a:r>
            <a:r>
              <a:rPr lang="en-US" dirty="0"/>
              <a:t>: Invest in eco-friendly and sustainable fashion lines to attract environmentally conscious consumers.</a:t>
            </a:r>
          </a:p>
          <a:p>
            <a:pPr marL="457200" indent="-457200">
              <a:buAutoNum type="arabicPeriod"/>
            </a:pPr>
            <a:r>
              <a:rPr lang="en-US" b="1" dirty="0"/>
              <a:t>Improve Customer Support</a:t>
            </a:r>
            <a:r>
              <a:rPr lang="en-US" dirty="0"/>
              <a:t>: Streamline the return process and provide quicker resolutions to enhance customer satisfaction and loyalty.</a:t>
            </a:r>
          </a:p>
          <a:p>
            <a:pPr marL="457200" indent="-457200">
              <a:buAutoNum type="arabicPeriod"/>
            </a:pPr>
            <a:r>
              <a:rPr lang="en-US" b="1" dirty="0"/>
              <a:t>Increase Offline Presence</a:t>
            </a:r>
            <a:r>
              <a:rPr lang="en-US" dirty="0"/>
              <a:t>: Consider launching experience centers or pop-up stores to tap into the offline segment and build brand awareness.</a:t>
            </a:r>
            <a:endParaRPr lang="en-IN" dirty="0"/>
          </a:p>
        </p:txBody>
      </p:sp>
    </p:spTree>
    <p:extLst>
      <p:ext uri="{BB962C8B-B14F-4D97-AF65-F5344CB8AC3E}">
        <p14:creationId xmlns:p14="http://schemas.microsoft.com/office/powerpoint/2010/main" val="2321860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404E292-5FAB-47E8-A663-A07530CED8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80FF8ED-64CE-400C-A4D5-9F943FC264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0"/>
            <a:ext cx="12191999" cy="6858000"/>
          </a:xfrm>
          <a:prstGeom prst="rect">
            <a:avLst/>
          </a:prstGeom>
          <a:gradFill>
            <a:gsLst>
              <a:gs pos="0">
                <a:schemeClr val="accent5">
                  <a:alpha val="75000"/>
                </a:schemeClr>
              </a:gs>
              <a:gs pos="100000">
                <a:schemeClr val="accent2">
                  <a:lumMod val="60000"/>
                  <a:lumOff val="40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68868AD-100D-45F3-B11E-8A2936712B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12191999" cy="6858000"/>
          </a:xfrm>
          <a:prstGeom prst="rect">
            <a:avLst/>
          </a:prstGeom>
          <a:gradFill>
            <a:gsLst>
              <a:gs pos="49000">
                <a:schemeClr val="accent5">
                  <a:alpha val="50000"/>
                </a:schemeClr>
              </a:gs>
              <a:gs pos="100000">
                <a:schemeClr val="accent2">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14742CC-05F9-44AC-AF98-AB6EF810E4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96001" cy="6858000"/>
          </a:xfrm>
          <a:prstGeom prst="rect">
            <a:avLst/>
          </a:prstGeom>
          <a:gradFill>
            <a:gsLst>
              <a:gs pos="0">
                <a:schemeClr val="accent2">
                  <a:alpha val="17000"/>
                </a:schemeClr>
              </a:gs>
              <a:gs pos="85000">
                <a:schemeClr val="accent4">
                  <a:alpha val="40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3">
            <a:extLst>
              <a:ext uri="{FF2B5EF4-FFF2-40B4-BE49-F238E27FC236}">
                <a16:creationId xmlns:a16="http://schemas.microsoft.com/office/drawing/2014/main" id="{853C77DB-C7E3-4B1F-9AD0-1EB2982A86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460656" y="-2569189"/>
            <a:ext cx="5115722" cy="10255626"/>
          </a:xfrm>
          <a:custGeom>
            <a:avLst/>
            <a:gdLst>
              <a:gd name="connsiteX0" fmla="*/ 2065105 w 2065105"/>
              <a:gd name="connsiteY0" fmla="*/ 0 h 4139967"/>
              <a:gd name="connsiteX1" fmla="*/ 2065105 w 2065105"/>
              <a:gd name="connsiteY1" fmla="*/ 4139967 h 4139967"/>
              <a:gd name="connsiteX2" fmla="*/ 1858573 w 2065105"/>
              <a:gd name="connsiteY2" fmla="*/ 4129538 h 4139967"/>
              <a:gd name="connsiteX3" fmla="*/ 0 w 2065105"/>
              <a:gd name="connsiteY3" fmla="*/ 2069983 h 4139967"/>
              <a:gd name="connsiteX4" fmla="*/ 1858573 w 2065105"/>
              <a:gd name="connsiteY4" fmla="*/ 10428 h 4139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5105" h="4139967">
                <a:moveTo>
                  <a:pt x="2065105" y="0"/>
                </a:moveTo>
                <a:lnTo>
                  <a:pt x="2065105" y="4139967"/>
                </a:lnTo>
                <a:lnTo>
                  <a:pt x="1858573" y="4129538"/>
                </a:lnTo>
                <a:cubicBezTo>
                  <a:pt x="814640" y="4023521"/>
                  <a:pt x="0" y="3141887"/>
                  <a:pt x="0" y="2069983"/>
                </a:cubicBezTo>
                <a:cubicBezTo>
                  <a:pt x="0" y="998079"/>
                  <a:pt x="814640" y="116446"/>
                  <a:pt x="1858573" y="10428"/>
                </a:cubicBezTo>
                <a:close/>
              </a:path>
            </a:pathLst>
          </a:custGeom>
          <a:gradFill flip="none" rotWithShape="1">
            <a:gsLst>
              <a:gs pos="7000">
                <a:schemeClr val="accent4">
                  <a:lumMod val="60000"/>
                  <a:lumOff val="40000"/>
                  <a:alpha val="3000"/>
                </a:schemeClr>
              </a:gs>
              <a:gs pos="100000">
                <a:schemeClr val="accent4">
                  <a:lumMod val="60000"/>
                  <a:lumOff val="40000"/>
                  <a:alpha val="37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61DEAE-8357-C1D2-CA28-7377C3790758}"/>
              </a:ext>
            </a:extLst>
          </p:cNvPr>
          <p:cNvSpPr>
            <a:spLocks noGrp="1"/>
          </p:cNvSpPr>
          <p:nvPr>
            <p:ph type="ctrTitle"/>
          </p:nvPr>
        </p:nvSpPr>
        <p:spPr>
          <a:xfrm>
            <a:off x="1524000" y="1104445"/>
            <a:ext cx="9144000" cy="2826182"/>
          </a:xfrm>
        </p:spPr>
        <p:txBody>
          <a:bodyPr anchor="ctr">
            <a:normAutofit/>
          </a:bodyPr>
          <a:lstStyle/>
          <a:p>
            <a:r>
              <a:rPr lang="en-IN" sz="4400">
                <a:solidFill>
                  <a:schemeClr val="bg1"/>
                </a:solidFill>
              </a:rPr>
              <a:t>Thank YOU!!!</a:t>
            </a:r>
          </a:p>
        </p:txBody>
      </p:sp>
      <p:sp>
        <p:nvSpPr>
          <p:cNvPr id="3" name="Subtitle 2">
            <a:extLst>
              <a:ext uri="{FF2B5EF4-FFF2-40B4-BE49-F238E27FC236}">
                <a16:creationId xmlns:a16="http://schemas.microsoft.com/office/drawing/2014/main" id="{7CFD081A-6ACB-8FD9-6305-ED89FE445C70}"/>
              </a:ext>
            </a:extLst>
          </p:cNvPr>
          <p:cNvSpPr>
            <a:spLocks noGrp="1"/>
          </p:cNvSpPr>
          <p:nvPr>
            <p:ph type="subTitle" idx="1"/>
          </p:nvPr>
        </p:nvSpPr>
        <p:spPr>
          <a:xfrm>
            <a:off x="2022582" y="5369289"/>
            <a:ext cx="8138765" cy="756919"/>
          </a:xfrm>
        </p:spPr>
        <p:txBody>
          <a:bodyPr anchor="ctr">
            <a:normAutofit/>
          </a:bodyPr>
          <a:lstStyle/>
          <a:p>
            <a:endParaRPr lang="en-IN" sz="1400">
              <a:solidFill>
                <a:schemeClr val="bg1"/>
              </a:solidFill>
            </a:endParaRPr>
          </a:p>
        </p:txBody>
      </p:sp>
    </p:spTree>
    <p:extLst>
      <p:ext uri="{BB962C8B-B14F-4D97-AF65-F5344CB8AC3E}">
        <p14:creationId xmlns:p14="http://schemas.microsoft.com/office/powerpoint/2010/main" val="2275010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GradientRiseVTI">
  <a:themeElements>
    <a:clrScheme name="GradientRise">
      <a:dk1>
        <a:sysClr val="windowText" lastClr="000000"/>
      </a:dk1>
      <a:lt1>
        <a:srgbClr val="FFFFFF"/>
      </a:lt1>
      <a:dk2>
        <a:srgbClr val="3C0F3A"/>
      </a:dk2>
      <a:lt2>
        <a:srgbClr val="F1F2F2"/>
      </a:lt2>
      <a:accent1>
        <a:srgbClr val="A6025C"/>
      </a:accent1>
      <a:accent2>
        <a:srgbClr val="92248E"/>
      </a:accent2>
      <a:accent3>
        <a:srgbClr val="DE95C4"/>
      </a:accent3>
      <a:accent4>
        <a:srgbClr val="FE4A00"/>
      </a:accent4>
      <a:accent5>
        <a:srgbClr val="DA002F"/>
      </a:accent5>
      <a:accent6>
        <a:srgbClr val="FF907A"/>
      </a:accent6>
      <a:hlink>
        <a:srgbClr val="CA71E4"/>
      </a:hlink>
      <a:folHlink>
        <a:srgbClr val="E45E49"/>
      </a:folHlink>
    </a:clrScheme>
    <a:fontScheme name="Avenir">
      <a:majorFont>
        <a:latin typeface="Tw Cen M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docProps/app.xml><?xml version="1.0" encoding="utf-8"?>
<Properties xmlns="http://schemas.openxmlformats.org/officeDocument/2006/extended-properties" xmlns:vt="http://schemas.openxmlformats.org/officeDocument/2006/docPropsVTypes">
  <Template>Gallery</Template>
  <TotalTime>134</TotalTime>
  <Words>746</Words>
  <Application>Microsoft Office PowerPoint</Application>
  <PresentationFormat>Widescreen</PresentationFormat>
  <Paragraphs>46</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Tw Cen MT</vt:lpstr>
      <vt:lpstr>GradientRiseVTI</vt:lpstr>
      <vt:lpstr>Myntra Analysis</vt:lpstr>
      <vt:lpstr>Myntra: A Brief Overview </vt:lpstr>
      <vt:lpstr>Business MODEL</vt:lpstr>
      <vt:lpstr>Market Growth and Position</vt:lpstr>
      <vt:lpstr>SWOT ANALYSIS</vt:lpstr>
      <vt:lpstr>Customers and MyNTRA</vt:lpstr>
      <vt:lpstr>Comparative Analysis of Myntra and Its Competitors</vt:lpstr>
      <vt:lpstr>Strategic Recommendations for Improving Myntra's Market PositioN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Sathana Jaya Mary</dc:creator>
  <cp:lastModifiedBy>Sathana Jaya Mary</cp:lastModifiedBy>
  <cp:revision>1</cp:revision>
  <dcterms:created xsi:type="dcterms:W3CDTF">2024-09-23T06:30:53Z</dcterms:created>
  <dcterms:modified xsi:type="dcterms:W3CDTF">2024-09-29T06:50:09Z</dcterms:modified>
</cp:coreProperties>
</file>

<file path=docProps/thumbnail.jpeg>
</file>